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4630400" cy="8229600"/>
  <p:notesSz cx="8229600" cy="14630400"/>
  <p:embeddedFontLst>
    <p:embeddedFont>
      <p:font typeface="Playfair Display Semi Bold" panose="020B0604020202020204" charset="0"/>
      <p:regular r:id="rId14"/>
    </p:embeddedFont>
    <p:embeddedFont>
      <p:font typeface="Public Sans" panose="020B0604020202020204" charset="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537407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JP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1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11" Type="http://schemas.openxmlformats.org/officeDocument/2006/relationships/image" Target="../media/image20.svg"/><Relationship Id="rId5" Type="http://schemas.openxmlformats.org/officeDocument/2006/relationships/image" Target="../media/image14.sv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1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JPG"/><Relationship Id="rId4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1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svg"/><Relationship Id="rId12" Type="http://schemas.openxmlformats.org/officeDocument/2006/relationships/image" Target="../media/image1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4.png"/><Relationship Id="rId11" Type="http://schemas.openxmlformats.org/officeDocument/2006/relationships/image" Target="../media/image39.svg"/><Relationship Id="rId5" Type="http://schemas.openxmlformats.org/officeDocument/2006/relationships/image" Target="../media/image33.sv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svg"/><Relationship Id="rId12" Type="http://schemas.openxmlformats.org/officeDocument/2006/relationships/image" Target="../media/image1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3.png"/><Relationship Id="rId11" Type="http://schemas.openxmlformats.org/officeDocument/2006/relationships/image" Target="../media/image48.svg"/><Relationship Id="rId5" Type="http://schemas.openxmlformats.org/officeDocument/2006/relationships/image" Target="../media/image42.sv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5360" y="0"/>
            <a:ext cx="603504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056084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B6981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Networking and Security: Protecting Our Connected World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522583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A critical overview of the modern cybersecurity landscape and the essential strategies for securing digital infrastructure.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3154323" y="458855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4B6981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Presented By</a:t>
            </a:r>
            <a:endParaRPr lang="en-US" sz="2200" dirty="0"/>
          </a:p>
        </p:txBody>
      </p:sp>
      <p:sp>
        <p:nvSpPr>
          <p:cNvPr id="6" name="Shape 3"/>
          <p:cNvSpPr/>
          <p:nvPr/>
        </p:nvSpPr>
        <p:spPr>
          <a:xfrm>
            <a:off x="793790" y="5283041"/>
            <a:ext cx="3664744" cy="831771"/>
          </a:xfrm>
          <a:prstGeom prst="roundRect">
            <a:avLst>
              <a:gd name="adj" fmla="val 11454"/>
            </a:avLst>
          </a:prstGeom>
          <a:solidFill>
            <a:srgbClr val="E1C2C2">
              <a:alpha val="50000"/>
            </a:srgbClr>
          </a:solidFill>
          <a:ln w="7620">
            <a:solidFill>
              <a:srgbClr val="C7A8A8"/>
            </a:solidFill>
            <a:prstDash val="solid"/>
          </a:ln>
          <a:effectLst>
            <a:outerShdw dist="20320" dir="2700000" algn="bl" rotWithShape="0">
              <a:srgbClr val="C7A8A8">
                <a:alpha val="100000"/>
              </a:srgbClr>
            </a:outerShdw>
          </a:effectLst>
        </p:spPr>
      </p:sp>
      <p:sp>
        <p:nvSpPr>
          <p:cNvPr id="7" name="Text 4"/>
          <p:cNvSpPr/>
          <p:nvPr/>
        </p:nvSpPr>
        <p:spPr>
          <a:xfrm>
            <a:off x="1028224" y="5517475"/>
            <a:ext cx="31958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000000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Name:</a:t>
            </a:r>
            <a:r>
              <a:rPr lang="en-US" sz="1750" dirty="0">
                <a:solidFill>
                  <a:srgbClr val="000000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 Karanveer Singh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4685348" y="5283041"/>
            <a:ext cx="3664863" cy="831771"/>
          </a:xfrm>
          <a:prstGeom prst="roundRect">
            <a:avLst>
              <a:gd name="adj" fmla="val 11454"/>
            </a:avLst>
          </a:prstGeom>
          <a:solidFill>
            <a:srgbClr val="CCC4EC">
              <a:alpha val="50000"/>
            </a:srgbClr>
          </a:solidFill>
          <a:ln w="7620">
            <a:solidFill>
              <a:srgbClr val="B2AAD2"/>
            </a:solidFill>
            <a:prstDash val="solid"/>
          </a:ln>
          <a:effectLst>
            <a:outerShdw dist="20320" dir="2700000" algn="bl" rotWithShape="0">
              <a:srgbClr val="B2AAD2">
                <a:alpha val="100000"/>
              </a:srgbClr>
            </a:outerShdw>
          </a:effectLst>
        </p:spPr>
      </p:sp>
      <p:sp>
        <p:nvSpPr>
          <p:cNvPr id="9" name="Text 6"/>
          <p:cNvSpPr/>
          <p:nvPr/>
        </p:nvSpPr>
        <p:spPr>
          <a:xfrm>
            <a:off x="4919782" y="5517475"/>
            <a:ext cx="31959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000000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UID:</a:t>
            </a:r>
            <a:r>
              <a:rPr lang="en-US" sz="1750" dirty="0">
                <a:solidFill>
                  <a:srgbClr val="000000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 25BCA10227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6341626"/>
            <a:ext cx="7556421" cy="831771"/>
          </a:xfrm>
          <a:prstGeom prst="roundRect">
            <a:avLst>
              <a:gd name="adj" fmla="val 11454"/>
            </a:avLst>
          </a:prstGeom>
          <a:solidFill>
            <a:srgbClr val="B4DAE4">
              <a:alpha val="50000"/>
            </a:srgbClr>
          </a:solidFill>
          <a:ln w="7620">
            <a:solidFill>
              <a:srgbClr val="9AC0CA"/>
            </a:solidFill>
            <a:prstDash val="solid"/>
          </a:ln>
          <a:effectLst>
            <a:outerShdw dist="20320" dir="2700000" algn="bl" rotWithShape="0">
              <a:srgbClr val="9AC0CA">
                <a:alpha val="100000"/>
              </a:srgbClr>
            </a:outerShdw>
          </a:effectLst>
        </p:spPr>
      </p:sp>
      <p:sp>
        <p:nvSpPr>
          <p:cNvPr id="11" name="Text 8"/>
          <p:cNvSpPr/>
          <p:nvPr/>
        </p:nvSpPr>
        <p:spPr>
          <a:xfrm>
            <a:off x="1028224" y="6576060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000000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Class:</a:t>
            </a:r>
            <a:r>
              <a:rPr lang="en-US" sz="1750" dirty="0">
                <a:solidFill>
                  <a:srgbClr val="000000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 25BCA 2 (A)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5360" y="0"/>
            <a:ext cx="603504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0317" y="883920"/>
            <a:ext cx="7883366" cy="11256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dirty="0">
                <a:solidFill>
                  <a:srgbClr val="4B6981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Conclusion: Securing Our Digital Future Together</a:t>
            </a:r>
            <a:endParaRPr lang="en-US" sz="3500" dirty="0"/>
          </a:p>
        </p:txBody>
      </p:sp>
      <p:sp>
        <p:nvSpPr>
          <p:cNvPr id="4" name="Shape 1"/>
          <p:cNvSpPr/>
          <p:nvPr/>
        </p:nvSpPr>
        <p:spPr>
          <a:xfrm>
            <a:off x="630317" y="2279571"/>
            <a:ext cx="7883366" cy="3242786"/>
          </a:xfrm>
          <a:prstGeom prst="roundRect">
            <a:avLst>
              <a:gd name="adj" fmla="val 2333"/>
            </a:avLst>
          </a:prstGeom>
          <a:solidFill>
            <a:srgbClr val="F0DEDC"/>
          </a:solidFill>
          <a:ln w="7620">
            <a:solidFill>
              <a:srgbClr val="C7A8A8"/>
            </a:solidFill>
            <a:prstDash val="solid"/>
          </a:ln>
          <a:effectLst>
            <a:outerShdw dist="16510" dir="2700000" algn="bl" rotWithShape="0">
              <a:srgbClr val="C7A8A8">
                <a:alpha val="100000"/>
              </a:srgbClr>
            </a:outerShdw>
          </a:effectLst>
        </p:spPr>
      </p:sp>
      <p:sp>
        <p:nvSpPr>
          <p:cNvPr id="5" name="Shape 2"/>
          <p:cNvSpPr/>
          <p:nvPr/>
        </p:nvSpPr>
        <p:spPr>
          <a:xfrm>
            <a:off x="637937" y="2287191"/>
            <a:ext cx="3934063" cy="1901904"/>
          </a:xfrm>
          <a:prstGeom prst="roundRect">
            <a:avLst>
              <a:gd name="adj" fmla="val 3977"/>
            </a:avLst>
          </a:prstGeom>
          <a:solidFill>
            <a:srgbClr val="E1C2C2"/>
          </a:solidFill>
          <a:ln/>
        </p:spPr>
      </p:sp>
      <p:sp>
        <p:nvSpPr>
          <p:cNvPr id="6" name="Text 3"/>
          <p:cNvSpPr/>
          <p:nvPr/>
        </p:nvSpPr>
        <p:spPr>
          <a:xfrm>
            <a:off x="817959" y="2467213"/>
            <a:ext cx="2251234" cy="2813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Shared Responsibility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817959" y="2856547"/>
            <a:ext cx="3574018" cy="11525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Network security is not just an IT issue—it requires continuous effort and adherence to protocols from individuals, businesses, and government bodies.</a:t>
            </a:r>
            <a:endParaRPr lang="en-US" sz="1400" dirty="0"/>
          </a:p>
        </p:txBody>
      </p:sp>
      <p:sp>
        <p:nvSpPr>
          <p:cNvPr id="8" name="Shape 5"/>
          <p:cNvSpPr/>
          <p:nvPr/>
        </p:nvSpPr>
        <p:spPr>
          <a:xfrm>
            <a:off x="4572000" y="2287191"/>
            <a:ext cx="3934063" cy="1901904"/>
          </a:xfrm>
          <a:prstGeom prst="rect">
            <a:avLst/>
          </a:prstGeom>
          <a:solidFill>
            <a:srgbClr val="B05B5C"/>
          </a:solidFill>
          <a:ln/>
        </p:spPr>
      </p:sp>
      <p:sp>
        <p:nvSpPr>
          <p:cNvPr id="9" name="Shape 6"/>
          <p:cNvSpPr/>
          <p:nvPr/>
        </p:nvSpPr>
        <p:spPr>
          <a:xfrm>
            <a:off x="4572000" y="2287191"/>
            <a:ext cx="22860" cy="1901904"/>
          </a:xfrm>
          <a:prstGeom prst="roundRect">
            <a:avLst>
              <a:gd name="adj" fmla="val 330893"/>
            </a:avLst>
          </a:prstGeom>
          <a:solidFill>
            <a:srgbClr val="C97475"/>
          </a:solidFill>
          <a:ln/>
        </p:spPr>
      </p:sp>
      <p:sp>
        <p:nvSpPr>
          <p:cNvPr id="10" name="Text 7"/>
          <p:cNvSpPr/>
          <p:nvPr/>
        </p:nvSpPr>
        <p:spPr>
          <a:xfrm>
            <a:off x="4752023" y="2467213"/>
            <a:ext cx="2251234" cy="2813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Proactivity is Key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4752023" y="2856547"/>
            <a:ext cx="3574018" cy="11525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We must remain proactive, staying informed about evolving threats and adapting defense strategies to counter the dynamic nature of cybercrime.</a:t>
            </a:r>
            <a:endParaRPr lang="en-US" sz="1400" dirty="0"/>
          </a:p>
        </p:txBody>
      </p:sp>
      <p:sp>
        <p:nvSpPr>
          <p:cNvPr id="12" name="Shape 9"/>
          <p:cNvSpPr/>
          <p:nvPr/>
        </p:nvSpPr>
        <p:spPr>
          <a:xfrm>
            <a:off x="637937" y="4189095"/>
            <a:ext cx="7868126" cy="1325642"/>
          </a:xfrm>
          <a:prstGeom prst="rect">
            <a:avLst/>
          </a:prstGeom>
          <a:solidFill>
            <a:srgbClr val="BE7C7B"/>
          </a:solidFill>
          <a:ln/>
        </p:spPr>
      </p:sp>
      <p:sp>
        <p:nvSpPr>
          <p:cNvPr id="13" name="Shape 10"/>
          <p:cNvSpPr/>
          <p:nvPr/>
        </p:nvSpPr>
        <p:spPr>
          <a:xfrm>
            <a:off x="637937" y="4189095"/>
            <a:ext cx="7868126" cy="22860"/>
          </a:xfrm>
          <a:prstGeom prst="roundRect">
            <a:avLst>
              <a:gd name="adj" fmla="val 330893"/>
            </a:avLst>
          </a:prstGeom>
          <a:solidFill>
            <a:srgbClr val="A46261"/>
          </a:solidFill>
          <a:ln/>
        </p:spPr>
      </p:sp>
      <p:sp>
        <p:nvSpPr>
          <p:cNvPr id="14" name="Text 11"/>
          <p:cNvSpPr/>
          <p:nvPr/>
        </p:nvSpPr>
        <p:spPr>
          <a:xfrm>
            <a:off x="817959" y="4369118"/>
            <a:ext cx="2251234" cy="2813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Layered Defense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817959" y="4758452"/>
            <a:ext cx="7508081" cy="5762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Invest in multiple, layered defenses—technical and human—and commit to continuous monitoring to protect the integrity and availability of critical assets.</a:t>
            </a:r>
            <a:endParaRPr lang="en-US" sz="1400" dirty="0"/>
          </a:p>
        </p:txBody>
      </p:sp>
      <p:sp>
        <p:nvSpPr>
          <p:cNvPr id="16" name="Text 13"/>
          <p:cNvSpPr/>
          <p:nvPr/>
        </p:nvSpPr>
        <p:spPr>
          <a:xfrm>
            <a:off x="630317" y="5792391"/>
            <a:ext cx="7883366" cy="15532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6100"/>
              </a:lnSpc>
              <a:buNone/>
            </a:pPr>
            <a:r>
              <a:rPr lang="en-US" sz="4850" dirty="0">
                <a:solidFill>
                  <a:srgbClr val="4B6981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Build a Safer, More Resilient Connected World.</a:t>
            </a:r>
            <a:endParaRPr lang="en-US" sz="48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86166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B6981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Thank You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4024074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Thank you for your valuable time and attention to this important presentation on networking and security. Your engagement is crucial as we collectively strive to build a more secure digital environment.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500503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pic>
        <p:nvPicPr>
          <p:cNvPr id="6" name="Picture 5" descr="A white background with black and white text&#10;&#10;AI-generated content may be incorrect.">
            <a:extLst>
              <a:ext uri="{FF2B5EF4-FFF2-40B4-BE49-F238E27FC236}">
                <a16:creationId xmlns:a16="http://schemas.microsoft.com/office/drawing/2014/main" id="{03C4E8A3-50E6-B094-AB48-3EBA180464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20600" y="6974066"/>
            <a:ext cx="2209800" cy="115062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76858" y="453271"/>
            <a:ext cx="6952536" cy="5150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50"/>
              </a:lnSpc>
              <a:buNone/>
            </a:pPr>
            <a:r>
              <a:rPr lang="en-US" sz="3200" dirty="0">
                <a:solidFill>
                  <a:srgbClr val="4B6981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Why Network Security Matters Today</a:t>
            </a:r>
            <a:endParaRPr lang="en-US" sz="3200" dirty="0"/>
          </a:p>
        </p:txBody>
      </p:sp>
      <p:sp>
        <p:nvSpPr>
          <p:cNvPr id="3" name="Shape 1"/>
          <p:cNvSpPr/>
          <p:nvPr/>
        </p:nvSpPr>
        <p:spPr>
          <a:xfrm>
            <a:off x="576858" y="1400889"/>
            <a:ext cx="6537246" cy="1954054"/>
          </a:xfrm>
          <a:prstGeom prst="roundRect">
            <a:avLst>
              <a:gd name="adj" fmla="val 3543"/>
            </a:avLst>
          </a:prstGeom>
          <a:solidFill>
            <a:srgbClr val="F0DEDC"/>
          </a:solidFill>
          <a:ln w="7620">
            <a:solidFill>
              <a:srgbClr val="B05B5C"/>
            </a:solidFill>
            <a:prstDash val="solid"/>
          </a:ln>
          <a:effectLst>
            <a:outerShdw dist="15240" dir="2700000" algn="bl" rotWithShape="0">
              <a:srgbClr val="B05B5C">
                <a:alpha val="100000"/>
              </a:srgbClr>
            </a:outerShdw>
          </a:effectLst>
        </p:spPr>
      </p:sp>
      <p:sp>
        <p:nvSpPr>
          <p:cNvPr id="4" name="Shape 2"/>
          <p:cNvSpPr/>
          <p:nvPr/>
        </p:nvSpPr>
        <p:spPr>
          <a:xfrm>
            <a:off x="749260" y="1573292"/>
            <a:ext cx="494467" cy="494467"/>
          </a:xfrm>
          <a:prstGeom prst="roundRect">
            <a:avLst>
              <a:gd name="adj" fmla="val 18490790"/>
            </a:avLst>
          </a:prstGeom>
          <a:solidFill>
            <a:srgbClr val="B05B5C"/>
          </a:solidFill>
          <a:ln/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85230" y="1709142"/>
            <a:ext cx="222528" cy="222528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749260" y="2232541"/>
            <a:ext cx="2060496" cy="2575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Global Reliance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749260" y="2654856"/>
            <a:ext cx="6192441" cy="5276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000000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Over </a:t>
            </a:r>
            <a:r>
              <a:rPr lang="en-US" sz="1250" b="1" dirty="0">
                <a:solidFill>
                  <a:srgbClr val="000000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4 billion internet users</a:t>
            </a:r>
            <a:r>
              <a:rPr lang="en-US" sz="1250" dirty="0">
                <a:solidFill>
                  <a:srgbClr val="000000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 globally rely on secure networks daily for everything from commerce to communication and critical services.</a:t>
            </a:r>
            <a:endParaRPr lang="en-US" sz="1250" dirty="0"/>
          </a:p>
        </p:txBody>
      </p:sp>
      <p:sp>
        <p:nvSpPr>
          <p:cNvPr id="8" name="Shape 5"/>
          <p:cNvSpPr/>
          <p:nvPr/>
        </p:nvSpPr>
        <p:spPr>
          <a:xfrm>
            <a:off x="576858" y="3519726"/>
            <a:ext cx="6537246" cy="1954054"/>
          </a:xfrm>
          <a:prstGeom prst="roundRect">
            <a:avLst>
              <a:gd name="adj" fmla="val 3543"/>
            </a:avLst>
          </a:prstGeom>
          <a:solidFill>
            <a:srgbClr val="F0DEDC"/>
          </a:solidFill>
          <a:ln w="7620">
            <a:solidFill>
              <a:srgbClr val="CBCFD7"/>
            </a:solidFill>
            <a:prstDash val="solid"/>
          </a:ln>
          <a:effectLst>
            <a:outerShdw dist="15240" dir="2700000" algn="bl" rotWithShape="0">
              <a:srgbClr val="CBCFD7">
                <a:alpha val="100000"/>
              </a:srgbClr>
            </a:outerShdw>
          </a:effectLst>
        </p:spPr>
      </p:sp>
      <p:sp>
        <p:nvSpPr>
          <p:cNvPr id="9" name="Shape 6"/>
          <p:cNvSpPr/>
          <p:nvPr/>
        </p:nvSpPr>
        <p:spPr>
          <a:xfrm>
            <a:off x="749260" y="3692128"/>
            <a:ext cx="494467" cy="494467"/>
          </a:xfrm>
          <a:prstGeom prst="roundRect">
            <a:avLst>
              <a:gd name="adj" fmla="val 18490790"/>
            </a:avLst>
          </a:prstGeom>
          <a:solidFill>
            <a:srgbClr val="CBCFD7"/>
          </a:solidFill>
          <a:ln/>
        </p:spPr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85230" y="3827978"/>
            <a:ext cx="222528" cy="222528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749260" y="4351377"/>
            <a:ext cx="2060496" cy="2575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Economic Impact</a:t>
            </a:r>
            <a:endParaRPr lang="en-US" sz="1600" dirty="0"/>
          </a:p>
        </p:txBody>
      </p:sp>
      <p:sp>
        <p:nvSpPr>
          <p:cNvPr id="12" name="Text 8"/>
          <p:cNvSpPr/>
          <p:nvPr/>
        </p:nvSpPr>
        <p:spPr>
          <a:xfrm>
            <a:off x="749260" y="4773692"/>
            <a:ext cx="6192441" cy="5276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000000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Cyberattacks are projected to cost the global economy nearly </a:t>
            </a:r>
            <a:r>
              <a:rPr lang="en-US" sz="1250" b="1" dirty="0">
                <a:solidFill>
                  <a:srgbClr val="000000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$10 trillion annually by 2025</a:t>
            </a:r>
            <a:r>
              <a:rPr lang="en-US" sz="1250" dirty="0">
                <a:solidFill>
                  <a:srgbClr val="000000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, highlighting the scale of financial risk.</a:t>
            </a:r>
            <a:endParaRPr lang="en-US" sz="1250" dirty="0"/>
          </a:p>
        </p:txBody>
      </p:sp>
      <p:sp>
        <p:nvSpPr>
          <p:cNvPr id="13" name="Shape 9"/>
          <p:cNvSpPr/>
          <p:nvPr/>
        </p:nvSpPr>
        <p:spPr>
          <a:xfrm>
            <a:off x="576858" y="5638562"/>
            <a:ext cx="6537246" cy="1954054"/>
          </a:xfrm>
          <a:prstGeom prst="roundRect">
            <a:avLst>
              <a:gd name="adj" fmla="val 3543"/>
            </a:avLst>
          </a:prstGeom>
          <a:solidFill>
            <a:srgbClr val="F0DEDC"/>
          </a:solidFill>
          <a:ln w="7620">
            <a:solidFill>
              <a:srgbClr val="BCB4DC"/>
            </a:solidFill>
            <a:prstDash val="solid"/>
          </a:ln>
          <a:effectLst>
            <a:outerShdw dist="15240" dir="2700000" algn="bl" rotWithShape="0">
              <a:srgbClr val="BCB4DC">
                <a:alpha val="100000"/>
              </a:srgbClr>
            </a:outerShdw>
          </a:effectLst>
        </p:spPr>
      </p:sp>
      <p:sp>
        <p:nvSpPr>
          <p:cNvPr id="14" name="Shape 10"/>
          <p:cNvSpPr/>
          <p:nvPr/>
        </p:nvSpPr>
        <p:spPr>
          <a:xfrm>
            <a:off x="749260" y="5810964"/>
            <a:ext cx="494467" cy="494467"/>
          </a:xfrm>
          <a:prstGeom prst="roundRect">
            <a:avLst>
              <a:gd name="adj" fmla="val 18490790"/>
            </a:avLst>
          </a:prstGeom>
          <a:solidFill>
            <a:srgbClr val="BCB4DC"/>
          </a:solidFill>
          <a:ln/>
        </p:spPr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85230" y="5946815"/>
            <a:ext cx="222528" cy="222528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749260" y="6470213"/>
            <a:ext cx="2415302" cy="2575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Expanding Attack Surface</a:t>
            </a:r>
            <a:endParaRPr lang="en-US" sz="1600" dirty="0"/>
          </a:p>
        </p:txBody>
      </p:sp>
      <p:sp>
        <p:nvSpPr>
          <p:cNvPr id="17" name="Text 12"/>
          <p:cNvSpPr/>
          <p:nvPr/>
        </p:nvSpPr>
        <p:spPr>
          <a:xfrm>
            <a:off x="749260" y="6892528"/>
            <a:ext cx="6192441" cy="5276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000000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Every new device connected to the network—from smartphones to smart sensors—is a potential, vulnerable entry point for attackers.</a:t>
            </a:r>
            <a:endParaRPr lang="en-US" sz="1250" dirty="0"/>
          </a:p>
        </p:txBody>
      </p:sp>
      <p:pic>
        <p:nvPicPr>
          <p:cNvPr id="18" name="Image 3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29394" y="1055370"/>
            <a:ext cx="6537246" cy="6537246"/>
          </a:xfrm>
          <a:prstGeom prst="rect">
            <a:avLst/>
          </a:prstGeom>
        </p:spPr>
      </p:pic>
      <p:pic>
        <p:nvPicPr>
          <p:cNvPr id="20" name="Picture 19" descr="A white background with black and white text&#10;&#10;AI-generated content may be incorrect.">
            <a:extLst>
              <a:ext uri="{FF2B5EF4-FFF2-40B4-BE49-F238E27FC236}">
                <a16:creationId xmlns:a16="http://schemas.microsoft.com/office/drawing/2014/main" id="{D99A5304-127D-6524-3FAD-7A6D9B79B99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749480" y="7627262"/>
            <a:ext cx="1880920" cy="60233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0446" y="558284"/>
            <a:ext cx="11792069" cy="6343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950" dirty="0">
                <a:solidFill>
                  <a:srgbClr val="4B6981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The Core Goals of Network Security: The CIA Triad</a:t>
            </a:r>
            <a:endParaRPr lang="en-US" sz="3950" dirty="0"/>
          </a:p>
        </p:txBody>
      </p:sp>
      <p:sp>
        <p:nvSpPr>
          <p:cNvPr id="3" name="Text 1"/>
          <p:cNvSpPr/>
          <p:nvPr/>
        </p:nvSpPr>
        <p:spPr>
          <a:xfrm>
            <a:off x="710446" y="1598652"/>
            <a:ext cx="13209508" cy="324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These three fundamental principles are the foundation for any robust security framework, protecting all digital assets.</a:t>
            </a:r>
            <a:endParaRPr lang="en-US" sz="1550" dirty="0"/>
          </a:p>
        </p:txBody>
      </p:sp>
      <p:sp>
        <p:nvSpPr>
          <p:cNvPr id="4" name="Text 2"/>
          <p:cNvSpPr/>
          <p:nvPr/>
        </p:nvSpPr>
        <p:spPr>
          <a:xfrm>
            <a:off x="1552337" y="3724989"/>
            <a:ext cx="3045143" cy="3806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950"/>
              </a:lnSpc>
              <a:buNone/>
            </a:pPr>
            <a:r>
              <a:rPr lang="en-US" sz="2350" dirty="0">
                <a:solidFill>
                  <a:srgbClr val="6F655D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Confidentiality</a:t>
            </a:r>
            <a:endParaRPr lang="en-US" sz="2350" dirty="0"/>
          </a:p>
        </p:txBody>
      </p:sp>
      <p:sp>
        <p:nvSpPr>
          <p:cNvPr id="5" name="Text 3"/>
          <p:cNvSpPr/>
          <p:nvPr/>
        </p:nvSpPr>
        <p:spPr>
          <a:xfrm>
            <a:off x="710446" y="4227433"/>
            <a:ext cx="3887033" cy="9744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550"/>
              </a:lnSpc>
              <a:buNone/>
            </a:pPr>
            <a:r>
              <a:rPr lang="en-US" sz="15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Keeping data private and secret through techniques like advanced encryption and strict access controls.</a:t>
            </a:r>
            <a:endParaRPr lang="en-US" sz="155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3483" y="2151817"/>
            <a:ext cx="4623316" cy="4623316"/>
          </a:xfrm>
          <a:prstGeom prst="rect">
            <a:avLst/>
          </a:prstGeom>
        </p:spPr>
      </p:pic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81819" y="4320659"/>
            <a:ext cx="285393" cy="285393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9626798" y="2330648"/>
            <a:ext cx="3045143" cy="3806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350" dirty="0">
                <a:solidFill>
                  <a:srgbClr val="6F655D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Integrity</a:t>
            </a:r>
            <a:endParaRPr lang="en-US" sz="2350" dirty="0"/>
          </a:p>
        </p:txBody>
      </p:sp>
      <p:sp>
        <p:nvSpPr>
          <p:cNvPr id="9" name="Text 5"/>
          <p:cNvSpPr/>
          <p:nvPr/>
        </p:nvSpPr>
        <p:spPr>
          <a:xfrm>
            <a:off x="9626798" y="2833092"/>
            <a:ext cx="4293156" cy="12992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Ensuring that data is authentic, accurate, and has not been altered or tampered with by unauthorized parties during transmission or storage.</a:t>
            </a:r>
            <a:endParaRPr lang="en-US" sz="15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03483" y="2151817"/>
            <a:ext cx="4623316" cy="4623316"/>
          </a:xfrm>
          <a:prstGeom prst="rect">
            <a:avLst/>
          </a:prstGeom>
        </p:spPr>
      </p:pic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767518" y="3289697"/>
            <a:ext cx="285393" cy="285393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626798" y="4794528"/>
            <a:ext cx="3045143" cy="3806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350" dirty="0">
                <a:solidFill>
                  <a:srgbClr val="6F655D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Availability</a:t>
            </a:r>
            <a:endParaRPr lang="en-US" sz="2350" dirty="0"/>
          </a:p>
        </p:txBody>
      </p:sp>
      <p:sp>
        <p:nvSpPr>
          <p:cNvPr id="13" name="Text 7"/>
          <p:cNvSpPr/>
          <p:nvPr/>
        </p:nvSpPr>
        <p:spPr>
          <a:xfrm>
            <a:off x="9626798" y="5296972"/>
            <a:ext cx="4293156" cy="12992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Guaranteeing that authorized users can consistently access network resources and critical services when needed, preventing downtime.</a:t>
            </a:r>
            <a:endParaRPr lang="en-US" sz="1550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03483" y="2151817"/>
            <a:ext cx="4623316" cy="4623316"/>
          </a:xfrm>
          <a:prstGeom prst="rect">
            <a:avLst/>
          </a:prstGeom>
        </p:spPr>
      </p:pic>
      <p:pic>
        <p:nvPicPr>
          <p:cNvPr id="15" name="Image 5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767518" y="5351621"/>
            <a:ext cx="285393" cy="285393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1014889" y="7231856"/>
            <a:ext cx="12905065" cy="324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These pillars protect everything from personal emails to proprietary corporate data and critical national infrastructure.</a:t>
            </a:r>
            <a:endParaRPr lang="en-US" sz="1550" dirty="0"/>
          </a:p>
        </p:txBody>
      </p:sp>
      <p:sp>
        <p:nvSpPr>
          <p:cNvPr id="17" name="Shape 9"/>
          <p:cNvSpPr/>
          <p:nvPr/>
        </p:nvSpPr>
        <p:spPr>
          <a:xfrm>
            <a:off x="710446" y="7003494"/>
            <a:ext cx="22860" cy="781526"/>
          </a:xfrm>
          <a:prstGeom prst="rect">
            <a:avLst/>
          </a:prstGeom>
          <a:solidFill>
            <a:srgbClr val="E1C2C2"/>
          </a:solidFill>
          <a:ln/>
        </p:spPr>
      </p:sp>
      <p:pic>
        <p:nvPicPr>
          <p:cNvPr id="19" name="Picture 18" descr="A white background with black and white text&#10;&#10;AI-generated content may be incorrect.">
            <a:extLst>
              <a:ext uri="{FF2B5EF4-FFF2-40B4-BE49-F238E27FC236}">
                <a16:creationId xmlns:a16="http://schemas.microsoft.com/office/drawing/2014/main" id="{0DFE5674-48D7-29F6-60AF-771CCA2547A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420600" y="6981348"/>
            <a:ext cx="2209800" cy="115062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72703" y="660797"/>
            <a:ext cx="9308663" cy="6006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dirty="0">
                <a:solidFill>
                  <a:srgbClr val="4B6981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Common Network Threats You Must Know</a:t>
            </a:r>
            <a:endParaRPr lang="en-US" sz="3750" dirty="0"/>
          </a:p>
        </p:txBody>
      </p:sp>
      <p:sp>
        <p:nvSpPr>
          <p:cNvPr id="3" name="Text 1"/>
          <p:cNvSpPr/>
          <p:nvPr/>
        </p:nvSpPr>
        <p:spPr>
          <a:xfrm>
            <a:off x="672703" y="1645920"/>
            <a:ext cx="13284994" cy="3076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Understanding the most frequent attack vectors is the first step in building adequate defenses.</a:t>
            </a:r>
            <a:endParaRPr lang="en-US" sz="15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703" y="2169795"/>
            <a:ext cx="961073" cy="1153358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825943" y="2361962"/>
            <a:ext cx="2897743" cy="3002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6F655D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Malware and Ransomware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1825943" y="2777490"/>
            <a:ext cx="12131754" cy="3076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Malicious software like viruses, worms, and ransomware designed to disrupt operations, steal data, or demand payment for release.</a:t>
            </a:r>
            <a:endParaRPr lang="en-US" sz="150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703" y="3323153"/>
            <a:ext cx="961073" cy="1415177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825943" y="3515320"/>
            <a:ext cx="2402800" cy="3002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6F655D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Phishing Attacks</a:t>
            </a:r>
            <a:endParaRPr lang="en-US" sz="1850" dirty="0"/>
          </a:p>
        </p:txBody>
      </p:sp>
      <p:sp>
        <p:nvSpPr>
          <p:cNvPr id="9" name="Text 5"/>
          <p:cNvSpPr/>
          <p:nvPr/>
        </p:nvSpPr>
        <p:spPr>
          <a:xfrm>
            <a:off x="1825943" y="3930848"/>
            <a:ext cx="12131754" cy="6153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Deceptive emails or messages that trick users into revealing confidential information such as passwords, banking details, or corporate secrets.</a:t>
            </a:r>
            <a:endParaRPr lang="en-US" sz="150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703" y="4738330"/>
            <a:ext cx="961073" cy="1415177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825943" y="4930497"/>
            <a:ext cx="2511743" cy="3002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6F655D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Denial of Service (DoS)</a:t>
            </a:r>
            <a:endParaRPr lang="en-US" sz="1850" dirty="0"/>
          </a:p>
        </p:txBody>
      </p:sp>
      <p:sp>
        <p:nvSpPr>
          <p:cNvPr id="12" name="Text 7"/>
          <p:cNvSpPr/>
          <p:nvPr/>
        </p:nvSpPr>
        <p:spPr>
          <a:xfrm>
            <a:off x="1825943" y="5346025"/>
            <a:ext cx="12131754" cy="6153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Overwhelming a network, service, or website with traffic from multiple sources (DDoS) to cause outages and make resources unavailable to legitimate users.</a:t>
            </a:r>
            <a:endParaRPr lang="en-US" sz="150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2703" y="6153507"/>
            <a:ext cx="961073" cy="1415177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825943" y="6345674"/>
            <a:ext cx="3069669" cy="3002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6F655D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Man-in-the-Middle (MITM)</a:t>
            </a:r>
            <a:endParaRPr lang="en-US" sz="1850" dirty="0"/>
          </a:p>
        </p:txBody>
      </p:sp>
      <p:sp>
        <p:nvSpPr>
          <p:cNvPr id="15" name="Text 9"/>
          <p:cNvSpPr/>
          <p:nvPr/>
        </p:nvSpPr>
        <p:spPr>
          <a:xfrm>
            <a:off x="1825943" y="6761202"/>
            <a:ext cx="12131754" cy="6153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Interception and relaying of communication between two parties, allowing the attacker to secretly listen in or alter the communication path.</a:t>
            </a:r>
            <a:endParaRPr lang="en-US" sz="1500" dirty="0"/>
          </a:p>
        </p:txBody>
      </p:sp>
      <p:pic>
        <p:nvPicPr>
          <p:cNvPr id="17" name="Picture 16" descr="A white background with black and white text&#10;&#10;AI-generated content may be incorrect.">
            <a:extLst>
              <a:ext uri="{FF2B5EF4-FFF2-40B4-BE49-F238E27FC236}">
                <a16:creationId xmlns:a16="http://schemas.microsoft.com/office/drawing/2014/main" id="{374D8511-88DF-1CC8-8812-A7E7A85CA3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578575" y="7370927"/>
            <a:ext cx="2051825" cy="77272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27923" y="414695"/>
            <a:ext cx="5989439" cy="4712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00"/>
              </a:lnSpc>
              <a:buNone/>
            </a:pPr>
            <a:r>
              <a:rPr lang="en-US" sz="2950" dirty="0">
                <a:solidFill>
                  <a:srgbClr val="4B6981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Case Study: The Supply Chain Risk</a:t>
            </a:r>
            <a:endParaRPr lang="en-US" sz="2950" dirty="0"/>
          </a:p>
        </p:txBody>
      </p:sp>
      <p:sp>
        <p:nvSpPr>
          <p:cNvPr id="3" name="Text 1"/>
          <p:cNvSpPr/>
          <p:nvPr/>
        </p:nvSpPr>
        <p:spPr>
          <a:xfrm>
            <a:off x="527923" y="1112163"/>
            <a:ext cx="10626685" cy="9426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7400"/>
              </a:lnSpc>
              <a:buNone/>
            </a:pPr>
            <a:r>
              <a:rPr lang="en-US" sz="5900" dirty="0">
                <a:solidFill>
                  <a:srgbClr val="4B6981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SolarWinds Attack (2020-2024)</a:t>
            </a:r>
            <a:endParaRPr lang="en-US" sz="5900" dirty="0"/>
          </a:p>
        </p:txBody>
      </p:sp>
      <p:sp>
        <p:nvSpPr>
          <p:cNvPr id="4" name="Text 2"/>
          <p:cNvSpPr/>
          <p:nvPr/>
        </p:nvSpPr>
        <p:spPr>
          <a:xfrm>
            <a:off x="527923" y="2416731"/>
            <a:ext cx="7997547" cy="4826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sz="11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Attackers compromised the software update mechanism for SolarWinds' Orion platform, a popular network management tool.</a:t>
            </a:r>
            <a:endParaRPr lang="en-US" sz="1150" dirty="0"/>
          </a:p>
        </p:txBody>
      </p:sp>
      <p:sp>
        <p:nvSpPr>
          <p:cNvPr id="5" name="Text 3"/>
          <p:cNvSpPr/>
          <p:nvPr/>
        </p:nvSpPr>
        <p:spPr>
          <a:xfrm>
            <a:off x="527923" y="2952155"/>
            <a:ext cx="7997547" cy="4826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sz="11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The malicious code was unknowingly distributed to over </a:t>
            </a:r>
            <a:r>
              <a:rPr lang="en-US" sz="1150" b="1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18,000 organizations</a:t>
            </a:r>
            <a:r>
              <a:rPr lang="en-US" sz="11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 worldwide, including Fortune 500 companies and U.S. government agencies.</a:t>
            </a:r>
            <a:endParaRPr lang="en-US" sz="1150" dirty="0"/>
          </a:p>
        </p:txBody>
      </p:sp>
      <p:sp>
        <p:nvSpPr>
          <p:cNvPr id="6" name="Text 4"/>
          <p:cNvSpPr/>
          <p:nvPr/>
        </p:nvSpPr>
        <p:spPr>
          <a:xfrm>
            <a:off x="527923" y="3487579"/>
            <a:ext cx="7997547" cy="4826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sz="11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The breach led to the exposure of highly sensitive government and corporate data over several months before detection.</a:t>
            </a:r>
            <a:endParaRPr lang="en-US" sz="1150" dirty="0"/>
          </a:p>
        </p:txBody>
      </p:sp>
      <p:sp>
        <p:nvSpPr>
          <p:cNvPr id="7" name="Text 5"/>
          <p:cNvSpPr/>
          <p:nvPr/>
        </p:nvSpPr>
        <p:spPr>
          <a:xfrm>
            <a:off x="527923" y="4023003"/>
            <a:ext cx="7997547" cy="4826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sz="11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This incident highlighted the extreme vulnerability inherent in the </a:t>
            </a:r>
            <a:r>
              <a:rPr lang="en-US" sz="1150" b="1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software supply chain</a:t>
            </a:r>
            <a:r>
              <a:rPr lang="en-US" sz="11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 and the need for rigorous security vigilance for third-party tools.</a:t>
            </a:r>
            <a:endParaRPr lang="en-US" sz="1150" dirty="0"/>
          </a:p>
        </p:txBody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2759" y="2416731"/>
            <a:ext cx="5208984" cy="5208984"/>
          </a:xfrm>
          <a:prstGeom prst="rect">
            <a:avLst/>
          </a:prstGeom>
        </p:spPr>
      </p:pic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656" y="8230672"/>
            <a:ext cx="188476" cy="150733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1017865" y="8187333"/>
            <a:ext cx="12933878" cy="2413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endParaRPr lang="en-US" sz="1150" dirty="0"/>
          </a:p>
        </p:txBody>
      </p:sp>
      <p:pic>
        <p:nvPicPr>
          <p:cNvPr id="13" name="Picture 12" descr="A white background with black and white text&#10;&#10;AI-generated content may be incorrect.">
            <a:extLst>
              <a:ext uri="{FF2B5EF4-FFF2-40B4-BE49-F238E27FC236}">
                <a16:creationId xmlns:a16="http://schemas.microsoft.com/office/drawing/2014/main" id="{0F043589-2630-1972-33C9-25FD6DCCDE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77132" y="7754263"/>
            <a:ext cx="2337588" cy="46680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6165" y="646390"/>
            <a:ext cx="11873032" cy="666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00"/>
              </a:lnSpc>
              <a:buNone/>
            </a:pPr>
            <a:r>
              <a:rPr lang="en-US" sz="4150" dirty="0">
                <a:solidFill>
                  <a:srgbClr val="4B6981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Authentication and Access Control: Who Gets In?</a:t>
            </a:r>
            <a:endParaRPr lang="en-US" sz="4150" dirty="0"/>
          </a:p>
        </p:txBody>
      </p:sp>
      <p:sp>
        <p:nvSpPr>
          <p:cNvPr id="3" name="Text 1"/>
          <p:cNvSpPr/>
          <p:nvPr/>
        </p:nvSpPr>
        <p:spPr>
          <a:xfrm>
            <a:off x="746165" y="1739027"/>
            <a:ext cx="13138071" cy="341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Implementing layered verification steps is crucial to validating user identity and limiting access privileges.</a:t>
            </a:r>
            <a:endParaRPr lang="en-US" sz="1650" dirty="0"/>
          </a:p>
        </p:txBody>
      </p:sp>
      <p:sp>
        <p:nvSpPr>
          <p:cNvPr id="4" name="Shape 2"/>
          <p:cNvSpPr/>
          <p:nvPr/>
        </p:nvSpPr>
        <p:spPr>
          <a:xfrm>
            <a:off x="7303770" y="2319933"/>
            <a:ext cx="22860" cy="5263158"/>
          </a:xfrm>
          <a:prstGeom prst="roundRect">
            <a:avLst>
              <a:gd name="adj" fmla="val 391718"/>
            </a:avLst>
          </a:prstGeom>
          <a:solidFill>
            <a:srgbClr val="000000">
              <a:alpha val="8000"/>
            </a:srgbClr>
          </a:solidFill>
          <a:ln/>
        </p:spPr>
      </p:sp>
      <p:sp>
        <p:nvSpPr>
          <p:cNvPr id="5" name="Shape 3"/>
          <p:cNvSpPr/>
          <p:nvPr/>
        </p:nvSpPr>
        <p:spPr>
          <a:xfrm>
            <a:off x="6911697" y="2548295"/>
            <a:ext cx="426363" cy="22860"/>
          </a:xfrm>
          <a:prstGeom prst="roundRect">
            <a:avLst>
              <a:gd name="adj" fmla="val 391718"/>
            </a:avLst>
          </a:prstGeom>
          <a:solidFill>
            <a:srgbClr val="C7A8A8"/>
          </a:solidFill>
          <a:ln/>
        </p:spPr>
      </p:sp>
      <p:sp>
        <p:nvSpPr>
          <p:cNvPr id="6" name="Shape 4"/>
          <p:cNvSpPr/>
          <p:nvPr/>
        </p:nvSpPr>
        <p:spPr>
          <a:xfrm>
            <a:off x="7235250" y="2479774"/>
            <a:ext cx="159901" cy="159901"/>
          </a:xfrm>
          <a:prstGeom prst="roundRect">
            <a:avLst>
              <a:gd name="adj" fmla="val 285927"/>
            </a:avLst>
          </a:prstGeom>
          <a:solidFill>
            <a:srgbClr val="E1C2C2"/>
          </a:solidFill>
          <a:ln/>
        </p:spPr>
      </p:sp>
      <p:sp>
        <p:nvSpPr>
          <p:cNvPr id="7" name="Text 5"/>
          <p:cNvSpPr/>
          <p:nvPr/>
        </p:nvSpPr>
        <p:spPr>
          <a:xfrm>
            <a:off x="2552105" y="2393156"/>
            <a:ext cx="3910370" cy="3330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600"/>
              </a:lnSpc>
              <a:buNone/>
            </a:pPr>
            <a:r>
              <a:rPr lang="en-US" sz="2050" dirty="0">
                <a:solidFill>
                  <a:srgbClr val="6F655D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One-Factor Authentication (1FA)</a:t>
            </a:r>
            <a:endParaRPr lang="en-US" sz="2050" dirty="0"/>
          </a:p>
        </p:txBody>
      </p:sp>
      <p:sp>
        <p:nvSpPr>
          <p:cNvPr id="8" name="Text 6"/>
          <p:cNvSpPr/>
          <p:nvPr/>
        </p:nvSpPr>
        <p:spPr>
          <a:xfrm>
            <a:off x="746165" y="2854047"/>
            <a:ext cx="5716310" cy="102334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650"/>
              </a:lnSpc>
              <a:buNone/>
            </a:pPr>
            <a:r>
              <a:rPr lang="en-US" sz="16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Typically relies on a single secret, like a password. While still widely used, it is highly </a:t>
            </a:r>
            <a:r>
              <a:rPr lang="en-US" sz="1650" b="1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vulnerable to brute-force and phishing</a:t>
            </a:r>
            <a:r>
              <a:rPr lang="en-US" sz="16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 attacks.</a:t>
            </a:r>
            <a:endParaRPr lang="en-US" sz="1650" dirty="0"/>
          </a:p>
        </p:txBody>
      </p:sp>
      <p:sp>
        <p:nvSpPr>
          <p:cNvPr id="9" name="Shape 7"/>
          <p:cNvSpPr/>
          <p:nvPr/>
        </p:nvSpPr>
        <p:spPr>
          <a:xfrm>
            <a:off x="7292340" y="3827383"/>
            <a:ext cx="426363" cy="22860"/>
          </a:xfrm>
          <a:prstGeom prst="roundRect">
            <a:avLst>
              <a:gd name="adj" fmla="val 391718"/>
            </a:avLst>
          </a:prstGeom>
          <a:solidFill>
            <a:srgbClr val="B2AAD2"/>
          </a:solidFill>
          <a:ln/>
        </p:spPr>
      </p:sp>
      <p:sp>
        <p:nvSpPr>
          <p:cNvPr id="10" name="Shape 8"/>
          <p:cNvSpPr/>
          <p:nvPr/>
        </p:nvSpPr>
        <p:spPr>
          <a:xfrm>
            <a:off x="7235250" y="3758863"/>
            <a:ext cx="159901" cy="159901"/>
          </a:xfrm>
          <a:prstGeom prst="roundRect">
            <a:avLst>
              <a:gd name="adj" fmla="val 285927"/>
            </a:avLst>
          </a:prstGeom>
          <a:solidFill>
            <a:srgbClr val="CCC4EC"/>
          </a:solidFill>
          <a:ln/>
        </p:spPr>
      </p:sp>
      <p:sp>
        <p:nvSpPr>
          <p:cNvPr id="11" name="Text 9"/>
          <p:cNvSpPr/>
          <p:nvPr/>
        </p:nvSpPr>
        <p:spPr>
          <a:xfrm>
            <a:off x="8167926" y="3672245"/>
            <a:ext cx="3968710" cy="3330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6F655D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Two-Factor Authentication (2FA)</a:t>
            </a:r>
            <a:endParaRPr lang="en-US" sz="2050" dirty="0"/>
          </a:p>
        </p:txBody>
      </p:sp>
      <p:sp>
        <p:nvSpPr>
          <p:cNvPr id="12" name="Text 10"/>
          <p:cNvSpPr/>
          <p:nvPr/>
        </p:nvSpPr>
        <p:spPr>
          <a:xfrm>
            <a:off x="8167926" y="4133136"/>
            <a:ext cx="5716310" cy="102334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Requires two distinct forms of proof (e.g., password + phone code or biometric scan). Significantly enhances security by making accounts harder to compromise.</a:t>
            </a:r>
            <a:endParaRPr lang="en-US" sz="1650" dirty="0"/>
          </a:p>
        </p:txBody>
      </p:sp>
      <p:sp>
        <p:nvSpPr>
          <p:cNvPr id="13" name="Shape 11"/>
          <p:cNvSpPr/>
          <p:nvPr/>
        </p:nvSpPr>
        <p:spPr>
          <a:xfrm>
            <a:off x="6911697" y="4929902"/>
            <a:ext cx="426363" cy="22860"/>
          </a:xfrm>
          <a:prstGeom prst="roundRect">
            <a:avLst>
              <a:gd name="adj" fmla="val 391718"/>
            </a:avLst>
          </a:prstGeom>
          <a:solidFill>
            <a:srgbClr val="9AC0CA"/>
          </a:solidFill>
          <a:ln/>
        </p:spPr>
      </p:sp>
      <p:sp>
        <p:nvSpPr>
          <p:cNvPr id="14" name="Shape 12"/>
          <p:cNvSpPr/>
          <p:nvPr/>
        </p:nvSpPr>
        <p:spPr>
          <a:xfrm>
            <a:off x="7235250" y="4861381"/>
            <a:ext cx="159901" cy="159901"/>
          </a:xfrm>
          <a:prstGeom prst="roundRect">
            <a:avLst>
              <a:gd name="adj" fmla="val 285927"/>
            </a:avLst>
          </a:prstGeom>
          <a:solidFill>
            <a:srgbClr val="B4DAE4"/>
          </a:solidFill>
          <a:ln/>
        </p:spPr>
      </p:sp>
      <p:sp>
        <p:nvSpPr>
          <p:cNvPr id="15" name="Text 13"/>
          <p:cNvSpPr/>
          <p:nvPr/>
        </p:nvSpPr>
        <p:spPr>
          <a:xfrm>
            <a:off x="2250996" y="4774763"/>
            <a:ext cx="4211479" cy="3330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600"/>
              </a:lnSpc>
              <a:buNone/>
            </a:pPr>
            <a:r>
              <a:rPr lang="en-US" sz="2050" dirty="0">
                <a:solidFill>
                  <a:srgbClr val="6F655D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Multi-Factor Authentication (MFA)</a:t>
            </a:r>
            <a:endParaRPr lang="en-US" sz="2050" dirty="0"/>
          </a:p>
        </p:txBody>
      </p:sp>
      <p:sp>
        <p:nvSpPr>
          <p:cNvPr id="16" name="Text 14"/>
          <p:cNvSpPr/>
          <p:nvPr/>
        </p:nvSpPr>
        <p:spPr>
          <a:xfrm>
            <a:off x="746165" y="5235654"/>
            <a:ext cx="5716310" cy="102334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650"/>
              </a:lnSpc>
              <a:buNone/>
            </a:pPr>
            <a:r>
              <a:rPr lang="en-US" sz="16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Requires two or more verification methods. MFA is considered the industry standard for strong identity protection in enterprise environments.</a:t>
            </a:r>
            <a:endParaRPr lang="en-US" sz="1650" dirty="0"/>
          </a:p>
        </p:txBody>
      </p:sp>
      <p:sp>
        <p:nvSpPr>
          <p:cNvPr id="17" name="Shape 15"/>
          <p:cNvSpPr/>
          <p:nvPr/>
        </p:nvSpPr>
        <p:spPr>
          <a:xfrm>
            <a:off x="7292340" y="6032540"/>
            <a:ext cx="426363" cy="22860"/>
          </a:xfrm>
          <a:prstGeom prst="roundRect">
            <a:avLst>
              <a:gd name="adj" fmla="val 391718"/>
            </a:avLst>
          </a:prstGeom>
          <a:solidFill>
            <a:srgbClr val="C7A8A8"/>
          </a:solidFill>
          <a:ln/>
        </p:spPr>
      </p:sp>
      <p:sp>
        <p:nvSpPr>
          <p:cNvPr id="18" name="Shape 16"/>
          <p:cNvSpPr/>
          <p:nvPr/>
        </p:nvSpPr>
        <p:spPr>
          <a:xfrm>
            <a:off x="7235250" y="5964019"/>
            <a:ext cx="159901" cy="159901"/>
          </a:xfrm>
          <a:prstGeom prst="roundRect">
            <a:avLst>
              <a:gd name="adj" fmla="val 285927"/>
            </a:avLst>
          </a:prstGeom>
          <a:solidFill>
            <a:srgbClr val="E1C2C2"/>
          </a:solidFill>
          <a:ln/>
        </p:spPr>
      </p:sp>
      <p:sp>
        <p:nvSpPr>
          <p:cNvPr id="19" name="Text 17"/>
          <p:cNvSpPr/>
          <p:nvPr/>
        </p:nvSpPr>
        <p:spPr>
          <a:xfrm>
            <a:off x="8167926" y="5877401"/>
            <a:ext cx="4206121" cy="3330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6F655D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Role-Based Access Control (RBAC)</a:t>
            </a:r>
            <a:endParaRPr lang="en-US" sz="2050" dirty="0"/>
          </a:p>
        </p:txBody>
      </p:sp>
      <p:sp>
        <p:nvSpPr>
          <p:cNvPr id="20" name="Text 18"/>
          <p:cNvSpPr/>
          <p:nvPr/>
        </p:nvSpPr>
        <p:spPr>
          <a:xfrm>
            <a:off x="8167926" y="6338292"/>
            <a:ext cx="5716310" cy="102334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Limits user permissions strictly based on their organizational role (e.g., Admin vs. Guest). This principle of </a:t>
            </a:r>
            <a:r>
              <a:rPr lang="en-US" sz="1650" b="1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least privilege</a:t>
            </a:r>
            <a:r>
              <a:rPr lang="en-US" sz="16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 minimizes internal risk.</a:t>
            </a:r>
            <a:endParaRPr lang="en-US" sz="1650" dirty="0"/>
          </a:p>
        </p:txBody>
      </p:sp>
      <p:pic>
        <p:nvPicPr>
          <p:cNvPr id="22" name="Picture 21" descr="A white background with black and white text&#10;&#10;AI-generated content may be incorrect.">
            <a:extLst>
              <a:ext uri="{FF2B5EF4-FFF2-40B4-BE49-F238E27FC236}">
                <a16:creationId xmlns:a16="http://schemas.microsoft.com/office/drawing/2014/main" id="{043C095B-7247-9D3E-231A-6C65816705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78369" y="7209473"/>
            <a:ext cx="1766724" cy="91991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3778" y="553045"/>
            <a:ext cx="9245918" cy="6284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00"/>
              </a:lnSpc>
              <a:buNone/>
            </a:pPr>
            <a:r>
              <a:rPr lang="en-US" sz="3950" dirty="0">
                <a:solidFill>
                  <a:srgbClr val="4B6981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Essential Network Defense Technologies</a:t>
            </a:r>
            <a:endParaRPr lang="en-US" sz="3950" dirty="0"/>
          </a:p>
        </p:txBody>
      </p:sp>
      <p:sp>
        <p:nvSpPr>
          <p:cNvPr id="3" name="Text 1"/>
          <p:cNvSpPr/>
          <p:nvPr/>
        </p:nvSpPr>
        <p:spPr>
          <a:xfrm>
            <a:off x="703778" y="1583650"/>
            <a:ext cx="13222843" cy="3217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A layered defense strategy requires a variety of tools working in concert to monitor, filter, and protect data transmission.</a:t>
            </a:r>
            <a:endParaRPr lang="en-US" sz="15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778" y="2131576"/>
            <a:ext cx="3117175" cy="3117175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03778" y="5449848"/>
            <a:ext cx="2513767" cy="3140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6F655D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Firewalls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703778" y="5884545"/>
            <a:ext cx="3117175" cy="16085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Act as intelligent gatekeepers, filtering incoming and outgoing network traffic based on a defined set of security rules and policies.</a:t>
            </a:r>
            <a:endParaRPr lang="en-US" sz="15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2295" y="2131576"/>
            <a:ext cx="3117175" cy="3117175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4072295" y="5449848"/>
            <a:ext cx="3117175" cy="6281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6F655D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Intrusion Detection Systems (IDS)</a:t>
            </a:r>
            <a:endParaRPr lang="en-US" sz="1950" dirty="0"/>
          </a:p>
        </p:txBody>
      </p:sp>
      <p:sp>
        <p:nvSpPr>
          <p:cNvPr id="9" name="Text 5"/>
          <p:cNvSpPr/>
          <p:nvPr/>
        </p:nvSpPr>
        <p:spPr>
          <a:xfrm>
            <a:off x="4072295" y="6198632"/>
            <a:ext cx="3117175" cy="16085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Continuously monitor network traffic for malicious activity or policy violations, alerting administrators to suspicious patterns in real-time.</a:t>
            </a:r>
            <a:endParaRPr lang="en-US" sz="15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40811" y="2131576"/>
            <a:ext cx="3117175" cy="3117175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7440811" y="5449848"/>
            <a:ext cx="3117175" cy="6281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6F655D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Virtual Private Networks (VPNs)</a:t>
            </a:r>
            <a:endParaRPr lang="en-US" sz="1950" dirty="0"/>
          </a:p>
        </p:txBody>
      </p:sp>
      <p:sp>
        <p:nvSpPr>
          <p:cNvPr id="12" name="Text 7"/>
          <p:cNvSpPr/>
          <p:nvPr/>
        </p:nvSpPr>
        <p:spPr>
          <a:xfrm>
            <a:off x="7440811" y="6198632"/>
            <a:ext cx="3117175" cy="16085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Create an encrypted tunnel across public networks, ensuring secure remote access and data privacy for traveling or remote employees.</a:t>
            </a:r>
            <a:endParaRPr lang="en-US" sz="155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09327" y="2131576"/>
            <a:ext cx="3117294" cy="3117294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0809327" y="5449967"/>
            <a:ext cx="2513767" cy="3140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6F655D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WPA3 Encryption</a:t>
            </a:r>
            <a:endParaRPr lang="en-US" sz="1950" dirty="0"/>
          </a:p>
        </p:txBody>
      </p:sp>
      <p:sp>
        <p:nvSpPr>
          <p:cNvPr id="15" name="Text 9"/>
          <p:cNvSpPr/>
          <p:nvPr/>
        </p:nvSpPr>
        <p:spPr>
          <a:xfrm>
            <a:off x="10809327" y="5884664"/>
            <a:ext cx="3117294" cy="16085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The modern encryption standard for wireless security, offering enhanced protection against eavesdropping and dictionary attacks on Wi-Fi networks.</a:t>
            </a:r>
            <a:endParaRPr lang="en-US" sz="1550" dirty="0"/>
          </a:p>
        </p:txBody>
      </p:sp>
      <p:pic>
        <p:nvPicPr>
          <p:cNvPr id="17" name="Picture 16" descr="A white background with black and white text&#10;&#10;AI-generated content may be incorrect.">
            <a:extLst>
              <a:ext uri="{FF2B5EF4-FFF2-40B4-BE49-F238E27FC236}">
                <a16:creationId xmlns:a16="http://schemas.microsoft.com/office/drawing/2014/main" id="{D5AB2EE3-7707-64A3-E000-B007591D11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827706" y="7494258"/>
            <a:ext cx="1802693" cy="63473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03504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998488" y="412552"/>
            <a:ext cx="6345317" cy="4572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850" dirty="0">
                <a:solidFill>
                  <a:srgbClr val="4B6981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Best Practices to Secure Your Network</a:t>
            </a:r>
            <a:endParaRPr lang="en-US" sz="2850" dirty="0"/>
          </a:p>
        </p:txBody>
      </p:sp>
      <p:sp>
        <p:nvSpPr>
          <p:cNvPr id="4" name="Text 1"/>
          <p:cNvSpPr/>
          <p:nvPr/>
        </p:nvSpPr>
        <p:spPr>
          <a:xfrm>
            <a:off x="5998488" y="1089184"/>
            <a:ext cx="8119824" cy="2340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Proactive maintenance and continuous user education are as vital as the technology itself.</a:t>
            </a:r>
            <a:endParaRPr lang="en-US" sz="1150" dirty="0"/>
          </a:p>
        </p:txBody>
      </p:sp>
      <p:sp>
        <p:nvSpPr>
          <p:cNvPr id="5" name="Shape 2"/>
          <p:cNvSpPr/>
          <p:nvPr/>
        </p:nvSpPr>
        <p:spPr>
          <a:xfrm>
            <a:off x="5998488" y="1707237"/>
            <a:ext cx="8119824" cy="1311712"/>
          </a:xfrm>
          <a:prstGeom prst="roundRect">
            <a:avLst>
              <a:gd name="adj" fmla="val 5577"/>
            </a:avLst>
          </a:prstGeom>
          <a:solidFill>
            <a:srgbClr val="FFFAF6"/>
          </a:solidFill>
          <a:ln/>
          <a:effectLst>
            <a:outerShdw dist="12700" dir="2700000" algn="bl" rotWithShape="0">
              <a:srgbClr val="B05B5C">
                <a:alpha val="100000"/>
              </a:srgbClr>
            </a:outerShdw>
          </a:effectLst>
        </p:spPr>
      </p:sp>
      <p:sp>
        <p:nvSpPr>
          <p:cNvPr id="6" name="Shape 3"/>
          <p:cNvSpPr/>
          <p:nvPr/>
        </p:nvSpPr>
        <p:spPr>
          <a:xfrm>
            <a:off x="5998488" y="1691997"/>
            <a:ext cx="8119824" cy="60960"/>
          </a:xfrm>
          <a:prstGeom prst="roundRect">
            <a:avLst>
              <a:gd name="adj" fmla="val 100815"/>
            </a:avLst>
          </a:prstGeom>
          <a:solidFill>
            <a:srgbClr val="B05B5C"/>
          </a:solidFill>
          <a:ln/>
        </p:spPr>
      </p:sp>
      <p:sp>
        <p:nvSpPr>
          <p:cNvPr id="7" name="Shape 4"/>
          <p:cNvSpPr/>
          <p:nvPr/>
        </p:nvSpPr>
        <p:spPr>
          <a:xfrm>
            <a:off x="9838968" y="1487805"/>
            <a:ext cx="438864" cy="438864"/>
          </a:xfrm>
          <a:prstGeom prst="roundRect">
            <a:avLst>
              <a:gd name="adj" fmla="val 208356"/>
            </a:avLst>
          </a:prstGeom>
          <a:solidFill>
            <a:srgbClr val="B05B5C">
              <a:alpha val="50000"/>
            </a:srgbClr>
          </a:solidFill>
          <a:ln/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970651" y="1619369"/>
            <a:ext cx="175498" cy="175498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6159937" y="2072997"/>
            <a:ext cx="1829038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00" dirty="0">
                <a:solidFill>
                  <a:srgbClr val="6F655D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Maintain Updates</a:t>
            </a:r>
            <a:endParaRPr lang="en-US" sz="1400" dirty="0"/>
          </a:p>
        </p:txBody>
      </p:sp>
      <p:sp>
        <p:nvSpPr>
          <p:cNvPr id="10" name="Text 6"/>
          <p:cNvSpPr/>
          <p:nvPr/>
        </p:nvSpPr>
        <p:spPr>
          <a:xfrm>
            <a:off x="6159937" y="2389346"/>
            <a:ext cx="7796927" cy="4681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Regularly apply software patches, firmware updates, and security fixes to eliminate known vulnerabilities before they can be exploited.</a:t>
            </a:r>
            <a:endParaRPr lang="en-US" sz="1150" dirty="0"/>
          </a:p>
        </p:txBody>
      </p:sp>
      <p:sp>
        <p:nvSpPr>
          <p:cNvPr id="11" name="Shape 7"/>
          <p:cNvSpPr/>
          <p:nvPr/>
        </p:nvSpPr>
        <p:spPr>
          <a:xfrm>
            <a:off x="5998488" y="3384590"/>
            <a:ext cx="8119824" cy="1311712"/>
          </a:xfrm>
          <a:prstGeom prst="roundRect">
            <a:avLst>
              <a:gd name="adj" fmla="val 5577"/>
            </a:avLst>
          </a:prstGeom>
          <a:solidFill>
            <a:srgbClr val="FFFAF6"/>
          </a:solidFill>
          <a:ln/>
          <a:effectLst>
            <a:outerShdw dist="12700" dir="2700000" algn="bl" rotWithShape="0">
              <a:srgbClr val="BE7C7B">
                <a:alpha val="100000"/>
              </a:srgbClr>
            </a:outerShdw>
          </a:effectLst>
        </p:spPr>
      </p:sp>
      <p:sp>
        <p:nvSpPr>
          <p:cNvPr id="12" name="Shape 8"/>
          <p:cNvSpPr/>
          <p:nvPr/>
        </p:nvSpPr>
        <p:spPr>
          <a:xfrm>
            <a:off x="5998488" y="3369350"/>
            <a:ext cx="8119824" cy="60960"/>
          </a:xfrm>
          <a:prstGeom prst="roundRect">
            <a:avLst>
              <a:gd name="adj" fmla="val 100815"/>
            </a:avLst>
          </a:prstGeom>
          <a:solidFill>
            <a:srgbClr val="BE7C7B"/>
          </a:solidFill>
          <a:ln/>
        </p:spPr>
      </p:sp>
      <p:sp>
        <p:nvSpPr>
          <p:cNvPr id="13" name="Shape 9"/>
          <p:cNvSpPr/>
          <p:nvPr/>
        </p:nvSpPr>
        <p:spPr>
          <a:xfrm>
            <a:off x="9838968" y="3165158"/>
            <a:ext cx="438864" cy="438864"/>
          </a:xfrm>
          <a:prstGeom prst="roundRect">
            <a:avLst>
              <a:gd name="adj" fmla="val 208356"/>
            </a:avLst>
          </a:prstGeom>
          <a:solidFill>
            <a:srgbClr val="BE7C7B">
              <a:alpha val="50000"/>
            </a:srgbClr>
          </a:solidFill>
          <a:ln/>
        </p:spPr>
      </p:sp>
      <p:pic>
        <p:nvPicPr>
          <p:cNvPr id="14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970651" y="3296722"/>
            <a:ext cx="175498" cy="175498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6159937" y="3750350"/>
            <a:ext cx="2201704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00" dirty="0">
                <a:solidFill>
                  <a:srgbClr val="6F655D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Strong Credentials &amp; MFA</a:t>
            </a:r>
            <a:endParaRPr lang="en-US" sz="1400" dirty="0"/>
          </a:p>
        </p:txBody>
      </p:sp>
      <p:sp>
        <p:nvSpPr>
          <p:cNvPr id="16" name="Text 11"/>
          <p:cNvSpPr/>
          <p:nvPr/>
        </p:nvSpPr>
        <p:spPr>
          <a:xfrm>
            <a:off x="6159937" y="4066699"/>
            <a:ext cx="7796927" cy="4681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Enforce the use of strong, unique passwords across all systems and mandate multi-factor authentication for elevated security.</a:t>
            </a:r>
            <a:endParaRPr lang="en-US" sz="1150" dirty="0"/>
          </a:p>
        </p:txBody>
      </p:sp>
      <p:sp>
        <p:nvSpPr>
          <p:cNvPr id="17" name="Shape 12"/>
          <p:cNvSpPr/>
          <p:nvPr/>
        </p:nvSpPr>
        <p:spPr>
          <a:xfrm>
            <a:off x="5998488" y="5061942"/>
            <a:ext cx="8119824" cy="1311712"/>
          </a:xfrm>
          <a:prstGeom prst="roundRect">
            <a:avLst>
              <a:gd name="adj" fmla="val 5577"/>
            </a:avLst>
          </a:prstGeom>
          <a:solidFill>
            <a:srgbClr val="FFFAF6"/>
          </a:solidFill>
          <a:ln/>
          <a:effectLst>
            <a:outerShdw dist="12700" dir="2700000" algn="bl" rotWithShape="0">
              <a:srgbClr val="CBCFD7">
                <a:alpha val="100000"/>
              </a:srgbClr>
            </a:outerShdw>
          </a:effectLst>
        </p:spPr>
      </p:sp>
      <p:sp>
        <p:nvSpPr>
          <p:cNvPr id="18" name="Shape 13"/>
          <p:cNvSpPr/>
          <p:nvPr/>
        </p:nvSpPr>
        <p:spPr>
          <a:xfrm>
            <a:off x="5998488" y="5046702"/>
            <a:ext cx="8119824" cy="60960"/>
          </a:xfrm>
          <a:prstGeom prst="roundRect">
            <a:avLst>
              <a:gd name="adj" fmla="val 100815"/>
            </a:avLst>
          </a:prstGeom>
          <a:solidFill>
            <a:srgbClr val="CBCFD7"/>
          </a:solidFill>
          <a:ln/>
        </p:spPr>
      </p:sp>
      <p:sp>
        <p:nvSpPr>
          <p:cNvPr id="19" name="Shape 14"/>
          <p:cNvSpPr/>
          <p:nvPr/>
        </p:nvSpPr>
        <p:spPr>
          <a:xfrm>
            <a:off x="9838968" y="4842510"/>
            <a:ext cx="438864" cy="438864"/>
          </a:xfrm>
          <a:prstGeom prst="roundRect">
            <a:avLst>
              <a:gd name="adj" fmla="val 208356"/>
            </a:avLst>
          </a:prstGeom>
          <a:solidFill>
            <a:srgbClr val="CBCFD7">
              <a:alpha val="50000"/>
            </a:srgbClr>
          </a:solidFill>
          <a:ln/>
        </p:spPr>
      </p:sp>
      <p:pic>
        <p:nvPicPr>
          <p:cNvPr id="20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970651" y="4974074"/>
            <a:ext cx="175498" cy="175498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6159937" y="5427702"/>
            <a:ext cx="2036088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00" dirty="0">
                <a:solidFill>
                  <a:srgbClr val="6F655D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Minimize Attack Surface</a:t>
            </a:r>
            <a:endParaRPr lang="en-US" sz="1400" dirty="0"/>
          </a:p>
        </p:txBody>
      </p:sp>
      <p:sp>
        <p:nvSpPr>
          <p:cNvPr id="22" name="Text 16"/>
          <p:cNvSpPr/>
          <p:nvPr/>
        </p:nvSpPr>
        <p:spPr>
          <a:xfrm>
            <a:off x="6159937" y="5744051"/>
            <a:ext cx="7796927" cy="4681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Disable or uninstall unnecessary network services, applications, and ports that could serve as unmonitored entry points for attackers.</a:t>
            </a:r>
            <a:endParaRPr lang="en-US" sz="1150" dirty="0"/>
          </a:p>
        </p:txBody>
      </p:sp>
      <p:sp>
        <p:nvSpPr>
          <p:cNvPr id="23" name="Shape 17"/>
          <p:cNvSpPr/>
          <p:nvPr/>
        </p:nvSpPr>
        <p:spPr>
          <a:xfrm>
            <a:off x="6035040" y="6674882"/>
            <a:ext cx="8119824" cy="1077635"/>
          </a:xfrm>
          <a:prstGeom prst="roundRect">
            <a:avLst>
              <a:gd name="adj" fmla="val 6788"/>
            </a:avLst>
          </a:prstGeom>
          <a:solidFill>
            <a:srgbClr val="FFFAF6"/>
          </a:solidFill>
          <a:ln/>
          <a:effectLst>
            <a:outerShdw dist="12700" dir="2700000" algn="bl" rotWithShape="0">
              <a:srgbClr val="BCB4DC">
                <a:alpha val="100000"/>
              </a:srgbClr>
            </a:outerShdw>
          </a:effectLst>
        </p:spPr>
      </p:sp>
      <p:sp>
        <p:nvSpPr>
          <p:cNvPr id="24" name="Shape 18"/>
          <p:cNvSpPr/>
          <p:nvPr/>
        </p:nvSpPr>
        <p:spPr>
          <a:xfrm>
            <a:off x="5998488" y="6724055"/>
            <a:ext cx="8119824" cy="60960"/>
          </a:xfrm>
          <a:prstGeom prst="roundRect">
            <a:avLst>
              <a:gd name="adj" fmla="val 100815"/>
            </a:avLst>
          </a:prstGeom>
          <a:solidFill>
            <a:srgbClr val="BCB4DC"/>
          </a:solidFill>
          <a:ln/>
        </p:spPr>
      </p:sp>
      <p:sp>
        <p:nvSpPr>
          <p:cNvPr id="25" name="Shape 19"/>
          <p:cNvSpPr/>
          <p:nvPr/>
        </p:nvSpPr>
        <p:spPr>
          <a:xfrm>
            <a:off x="9838968" y="6519863"/>
            <a:ext cx="438864" cy="438864"/>
          </a:xfrm>
          <a:prstGeom prst="roundRect">
            <a:avLst>
              <a:gd name="adj" fmla="val 208356"/>
            </a:avLst>
          </a:prstGeom>
          <a:solidFill>
            <a:srgbClr val="BCB4DC">
              <a:alpha val="50000"/>
            </a:srgbClr>
          </a:solidFill>
          <a:ln/>
        </p:spPr>
      </p:sp>
      <p:pic>
        <p:nvPicPr>
          <p:cNvPr id="26" name="Image 4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970651" y="6651427"/>
            <a:ext cx="175498" cy="175498"/>
          </a:xfrm>
          <a:prstGeom prst="rect">
            <a:avLst/>
          </a:prstGeom>
        </p:spPr>
      </p:pic>
      <p:sp>
        <p:nvSpPr>
          <p:cNvPr id="27" name="Text 20"/>
          <p:cNvSpPr/>
          <p:nvPr/>
        </p:nvSpPr>
        <p:spPr>
          <a:xfrm>
            <a:off x="6159937" y="7105055"/>
            <a:ext cx="1829038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00" dirty="0">
                <a:solidFill>
                  <a:srgbClr val="6F655D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User Training</a:t>
            </a:r>
            <a:endParaRPr lang="en-US" sz="1400" dirty="0"/>
          </a:p>
        </p:txBody>
      </p:sp>
      <p:sp>
        <p:nvSpPr>
          <p:cNvPr id="28" name="Text 21"/>
          <p:cNvSpPr/>
          <p:nvPr/>
        </p:nvSpPr>
        <p:spPr>
          <a:xfrm>
            <a:off x="6159937" y="7421404"/>
            <a:ext cx="7796927" cy="2340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Educate all users to recognize and report sophisticated social engineering and phishing tactics.</a:t>
            </a:r>
            <a:endParaRPr lang="en-US" sz="1150" dirty="0"/>
          </a:p>
        </p:txBody>
      </p:sp>
      <p:pic>
        <p:nvPicPr>
          <p:cNvPr id="30" name="Picture 29" descr="A white background with black and white text&#10;&#10;AI-generated content may be incorrect.">
            <a:extLst>
              <a:ext uri="{FF2B5EF4-FFF2-40B4-BE49-F238E27FC236}">
                <a16:creationId xmlns:a16="http://schemas.microsoft.com/office/drawing/2014/main" id="{994F5CFD-D49F-825E-6D52-D4E34693C62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306268" y="7770979"/>
            <a:ext cx="2324132" cy="44015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05658" y="397312"/>
            <a:ext cx="7231737" cy="451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800" dirty="0">
                <a:solidFill>
                  <a:srgbClr val="4B6981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Emerging Challenges and Future Directions</a:t>
            </a:r>
            <a:endParaRPr lang="en-US" sz="28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658" y="1137761"/>
            <a:ext cx="13619083" cy="612850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557179" y="1208147"/>
            <a:ext cx="2383307" cy="7365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dirty="0">
                <a:solidFill>
                  <a:srgbClr val="6F655D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Perimeter Security</a:t>
            </a:r>
            <a:endParaRPr lang="en-US" sz="1350" dirty="0"/>
          </a:p>
        </p:txBody>
      </p:sp>
      <p:sp>
        <p:nvSpPr>
          <p:cNvPr id="5" name="Text 2"/>
          <p:cNvSpPr/>
          <p:nvPr/>
        </p:nvSpPr>
        <p:spPr>
          <a:xfrm>
            <a:off x="2557179" y="2049507"/>
            <a:ext cx="2383307" cy="5892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0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Traditional firewall and VPN defenses</a:t>
            </a:r>
            <a:endParaRPr lang="en-US" sz="10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91432" y="3061921"/>
            <a:ext cx="527896" cy="52789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914296" y="5841356"/>
            <a:ext cx="2396402" cy="3682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dirty="0">
                <a:solidFill>
                  <a:srgbClr val="6F655D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Layered Controls</a:t>
            </a:r>
            <a:endParaRPr lang="en-US" sz="1350" dirty="0"/>
          </a:p>
        </p:txBody>
      </p:sp>
      <p:sp>
        <p:nvSpPr>
          <p:cNvPr id="8" name="Text 4"/>
          <p:cNvSpPr/>
          <p:nvPr/>
        </p:nvSpPr>
        <p:spPr>
          <a:xfrm>
            <a:off x="4914296" y="6314416"/>
            <a:ext cx="2396402" cy="8839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0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Network segmentation and access policies</a:t>
            </a:r>
            <a:endParaRPr lang="en-US" sz="10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48550" y="4986900"/>
            <a:ext cx="527896" cy="52789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245223" y="1199144"/>
            <a:ext cx="2383308" cy="3683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dirty="0">
                <a:solidFill>
                  <a:srgbClr val="6F655D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Zero Trust</a:t>
            </a:r>
            <a:endParaRPr lang="en-US" sz="1350" dirty="0"/>
          </a:p>
        </p:txBody>
      </p:sp>
      <p:sp>
        <p:nvSpPr>
          <p:cNvPr id="11" name="Text 6"/>
          <p:cNvSpPr/>
          <p:nvPr/>
        </p:nvSpPr>
        <p:spPr>
          <a:xfrm>
            <a:off x="7245223" y="1672205"/>
            <a:ext cx="2383308" cy="8839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0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Continuous verification for every request</a:t>
            </a:r>
            <a:endParaRPr lang="en-US" sz="10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218762" y="3009541"/>
            <a:ext cx="527896" cy="527896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9602340" y="5804525"/>
            <a:ext cx="2383307" cy="7365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dirty="0">
                <a:solidFill>
                  <a:srgbClr val="6F655D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Emerging Threats</a:t>
            </a:r>
            <a:endParaRPr lang="en-US" sz="1350" dirty="0"/>
          </a:p>
        </p:txBody>
      </p:sp>
      <p:sp>
        <p:nvSpPr>
          <p:cNvPr id="14" name="Text 8"/>
          <p:cNvSpPr/>
          <p:nvPr/>
        </p:nvSpPr>
        <p:spPr>
          <a:xfrm>
            <a:off x="9608887" y="6486503"/>
            <a:ext cx="2383307" cy="5892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0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IoT, AI attacks and quantum risks</a:t>
            </a:r>
            <a:endParaRPr lang="en-US" sz="105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536593" y="4986900"/>
            <a:ext cx="527896" cy="527896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526660" y="7130287"/>
            <a:ext cx="13619083" cy="2312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100" b="1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IoT Expansion:</a:t>
            </a:r>
            <a:r>
              <a:rPr lang="en-US" sz="110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 The proliferation of Internet of Things devices massively increases network complexity and introduces hard-to-patch vulnerabilities.</a:t>
            </a:r>
            <a:endParaRPr lang="en-US" sz="1100" dirty="0"/>
          </a:p>
        </p:txBody>
      </p:sp>
      <p:sp>
        <p:nvSpPr>
          <p:cNvPr id="17" name="Text 10"/>
          <p:cNvSpPr/>
          <p:nvPr/>
        </p:nvSpPr>
        <p:spPr>
          <a:xfrm>
            <a:off x="526660" y="7416011"/>
            <a:ext cx="13619083" cy="2312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100" b="1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AI-Powered Defense:</a:t>
            </a:r>
            <a:r>
              <a:rPr lang="en-US" sz="110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 Future defenses must leverage AI and machine learning to detect and respond to increasingly sophisticated, automated AI-driven attacks.</a:t>
            </a:r>
            <a:endParaRPr lang="en-US" sz="1100" dirty="0"/>
          </a:p>
        </p:txBody>
      </p:sp>
      <p:sp>
        <p:nvSpPr>
          <p:cNvPr id="18" name="Text 11"/>
          <p:cNvSpPr/>
          <p:nvPr/>
        </p:nvSpPr>
        <p:spPr>
          <a:xfrm>
            <a:off x="505658" y="7701735"/>
            <a:ext cx="13619083" cy="2312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100" b="1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Zero Trust Architecture:</a:t>
            </a:r>
            <a:r>
              <a:rPr lang="en-US" sz="110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 This model, based on the principle "Never trust, always verify," requires strict verification for every user and device, regardless of location.</a:t>
            </a:r>
            <a:endParaRPr lang="en-US" sz="1100" dirty="0"/>
          </a:p>
        </p:txBody>
      </p:sp>
      <p:sp>
        <p:nvSpPr>
          <p:cNvPr id="19" name="Text 12"/>
          <p:cNvSpPr/>
          <p:nvPr/>
        </p:nvSpPr>
        <p:spPr>
          <a:xfrm>
            <a:off x="501155" y="7958560"/>
            <a:ext cx="13619083" cy="2312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100" b="1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Quantum Threat:</a:t>
            </a:r>
            <a:r>
              <a:rPr lang="en-US" sz="110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 The emergence of quantum computing could potentially break current public-key encryption, requiring a major shift to post-quantum cryptography.</a:t>
            </a:r>
            <a:endParaRPr lang="en-US" sz="1100" dirty="0"/>
          </a:p>
        </p:txBody>
      </p:sp>
      <p:pic>
        <p:nvPicPr>
          <p:cNvPr id="21" name="Picture 20" descr="A white background with black and white text&#10;&#10;AI-generated content may be incorrect.">
            <a:extLst>
              <a:ext uri="{FF2B5EF4-FFF2-40B4-BE49-F238E27FC236}">
                <a16:creationId xmlns:a16="http://schemas.microsoft.com/office/drawing/2014/main" id="{F205771B-5E28-D1FE-6EA3-68C156088D9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420600" y="6979919"/>
            <a:ext cx="2209800" cy="115062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1103</Words>
  <Application>Microsoft Office PowerPoint</Application>
  <PresentationFormat>Custom</PresentationFormat>
  <Paragraphs>102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Public Sans</vt:lpstr>
      <vt:lpstr>Playfair Display Semi Bold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Karanveer Singh</cp:lastModifiedBy>
  <cp:revision>5</cp:revision>
  <dcterms:created xsi:type="dcterms:W3CDTF">2025-10-30T17:23:18Z</dcterms:created>
  <dcterms:modified xsi:type="dcterms:W3CDTF">2025-11-04T16:30:43Z</dcterms:modified>
</cp:coreProperties>
</file>